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</p:sldMasterIdLst>
  <p:notesMasterIdLst>
    <p:notesMasterId r:id="rId32"/>
  </p:notesMasterIdLst>
  <p:handoutMasterIdLst>
    <p:handoutMasterId r:id="rId33"/>
  </p:handoutMasterIdLst>
  <p:sldIdLst>
    <p:sldId id="426" r:id="rId13"/>
    <p:sldId id="422" r:id="rId14"/>
    <p:sldId id="407" r:id="rId15"/>
    <p:sldId id="409" r:id="rId16"/>
    <p:sldId id="412" r:id="rId17"/>
    <p:sldId id="411" r:id="rId18"/>
    <p:sldId id="419" r:id="rId19"/>
    <p:sldId id="410" r:id="rId20"/>
    <p:sldId id="413" r:id="rId21"/>
    <p:sldId id="418" r:id="rId22"/>
    <p:sldId id="417" r:id="rId23"/>
    <p:sldId id="421" r:id="rId24"/>
    <p:sldId id="420" r:id="rId25"/>
    <p:sldId id="415" r:id="rId26"/>
    <p:sldId id="416" r:id="rId27"/>
    <p:sldId id="423" r:id="rId28"/>
    <p:sldId id="424" r:id="rId29"/>
    <p:sldId id="425" r:id="rId30"/>
    <p:sldId id="429" r:id="rId31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5E509B-CAB6-4190-87E8-9457E10BA3B0}">
          <p14:sldIdLst>
            <p14:sldId id="426"/>
            <p14:sldId id="422"/>
            <p14:sldId id="407"/>
            <p14:sldId id="409"/>
            <p14:sldId id="412"/>
            <p14:sldId id="411"/>
            <p14:sldId id="419"/>
            <p14:sldId id="410"/>
            <p14:sldId id="413"/>
            <p14:sldId id="418"/>
            <p14:sldId id="417"/>
            <p14:sldId id="421"/>
            <p14:sldId id="420"/>
            <p14:sldId id="415"/>
            <p14:sldId id="416"/>
            <p14:sldId id="423"/>
            <p14:sldId id="424"/>
            <p14:sldId id="425"/>
            <p14:sldId id="42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0060"/>
    <a:srgbClr val="0000A2"/>
    <a:srgbClr val="000066"/>
    <a:srgbClr val="000096"/>
    <a:srgbClr val="66CCFF"/>
    <a:srgbClr val="0066FF"/>
    <a:srgbClr val="00FF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3936" autoAdjust="0"/>
  </p:normalViewPr>
  <p:slideViewPr>
    <p:cSldViewPr>
      <p:cViewPr varScale="1">
        <p:scale>
          <a:sx n="141" d="100"/>
          <a:sy n="141" d="100"/>
        </p:scale>
        <p:origin x="-780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51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F9544-4D87-49EA-B72D-B838F67D326C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C2ACB-95DD-4CAD-9129-326F2FBDE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43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4E78D-2E30-422A-AD83-6FD7B6279533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C4DA5-05EC-4A55-AAA1-5F0F9E681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03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C4DA5-05EC-4A55-AAA1-5F0F9E68147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6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297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087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443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091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0723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19879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3085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9596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79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06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238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0928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916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5498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670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21374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6927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2656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969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67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1597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75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9280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7753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08857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9517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005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1843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393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6004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926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1477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7386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528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885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89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30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10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06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24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73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35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85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337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41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63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8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9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01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718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312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3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97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370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851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784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318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4228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801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8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049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048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62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615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205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077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729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19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695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65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1589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1694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272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5726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683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07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06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6152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682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97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704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96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674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38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9867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9601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12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59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6762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4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31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956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5935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624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938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1282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715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582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6505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3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533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5900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9176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347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477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563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515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3270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9401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19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615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601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9772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366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241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106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8931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777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36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7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4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48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5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7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3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2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6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6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7D5A9A4-88AB-4270-A6B7-6805051355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3A31476-F508-4A95-813D-0321CEFC44D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4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1341438"/>
            <a:ext cx="70421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39" y="0"/>
            <a:ext cx="9139587" cy="5145985"/>
          </a:xfrm>
          <a:prstGeom prst="rect">
            <a:avLst/>
          </a:prstGeom>
        </p:spPr>
      </p:pic>
      <p:sp>
        <p:nvSpPr>
          <p:cNvPr id="20" name="Заголовок 1"/>
          <p:cNvSpPr>
            <a:spLocks noGrp="1"/>
          </p:cNvSpPr>
          <p:nvPr>
            <p:ph type="ctrTitle"/>
          </p:nvPr>
        </p:nvSpPr>
        <p:spPr>
          <a:xfrm>
            <a:off x="0" y="1204840"/>
            <a:ext cx="9217024" cy="27363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4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ОТЧЕТ </a:t>
            </a:r>
            <a:br>
              <a:rPr lang="ru-RU" sz="4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4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МБУ «СШОР «Дельта»</a:t>
            </a:r>
            <a:br>
              <a:rPr lang="ru-RU" sz="4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46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за 2022г.</a:t>
            </a:r>
          </a:p>
        </p:txBody>
      </p:sp>
      <p:sp>
        <p:nvSpPr>
          <p:cNvPr id="2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02224" y="4227934"/>
            <a:ext cx="3707904" cy="300414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rgbClr val="00878B"/>
                </a:solidFill>
                <a:latin typeface="Century Gothic" panose="020B0502020202020204" pitchFamily="34" charset="0"/>
              </a:rPr>
              <a:t>Докладчик: </a:t>
            </a:r>
            <a:r>
              <a:rPr lang="ru-RU" sz="1600" b="1" dirty="0" err="1" smtClean="0">
                <a:solidFill>
                  <a:srgbClr val="00878B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600" b="1" dirty="0" smtClean="0">
                <a:solidFill>
                  <a:srgbClr val="00878B"/>
                </a:solidFill>
                <a:latin typeface="Century Gothic" panose="020B0502020202020204" pitchFamily="34" charset="0"/>
              </a:rPr>
              <a:t> С.Ю.</a:t>
            </a:r>
            <a:endParaRPr lang="ru-RU" sz="1600" b="1" dirty="0">
              <a:solidFill>
                <a:srgbClr val="00878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" t="20059" r="21086" b="34062"/>
          <a:stretch/>
        </p:blipFill>
        <p:spPr bwMode="auto">
          <a:xfrm>
            <a:off x="0" y="0"/>
            <a:ext cx="9154018" cy="47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Год национальных культур и традиций» 2023, Буинский район — дата и место  проведения, программа мероприятия.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3" t="9848" r="21038" b="9765"/>
          <a:stretch/>
        </p:blipFill>
        <p:spPr bwMode="auto">
          <a:xfrm>
            <a:off x="6156176" y="553983"/>
            <a:ext cx="955514" cy="65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4270" y="587203"/>
            <a:ext cx="579065" cy="72008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9982" y="600921"/>
            <a:ext cx="1005544" cy="53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3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Организация летнего отдыха: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835134"/>
              </p:ext>
            </p:extLst>
          </p:nvPr>
        </p:nvGraphicFramePr>
        <p:xfrm>
          <a:off x="1115615" y="1635648"/>
          <a:ext cx="6336704" cy="229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3168352"/>
              </a:tblGrid>
              <a:tr h="62515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Отчетные года</a:t>
                      </a:r>
                      <a:endParaRPr lang="ru-RU" sz="18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СШОР «ДЕЛЬТА»</a:t>
                      </a:r>
                      <a:endParaRPr lang="ru-RU" sz="18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567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2020</a:t>
                      </a:r>
                      <a:endParaRPr lang="ru-RU" sz="18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567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2021</a:t>
                      </a:r>
                      <a:endParaRPr lang="ru-RU" sz="18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55/10,7%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567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2022</a:t>
                      </a:r>
                      <a:endParaRPr lang="ru-RU" sz="18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168/31,9%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42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90007"/>
            <a:ext cx="7886700" cy="7362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Тренерский состав: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629059"/>
              </p:ext>
            </p:extLst>
          </p:nvPr>
        </p:nvGraphicFramePr>
        <p:xfrm>
          <a:off x="467543" y="502238"/>
          <a:ext cx="8568953" cy="4546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3"/>
                <a:gridCol w="1944216"/>
                <a:gridCol w="2304256"/>
                <a:gridCol w="2592288"/>
              </a:tblGrid>
              <a:tr h="2445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5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2022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472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Всего : шт./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вн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. Сом.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16/3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10/13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10/13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0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Образование: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выс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/ср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13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297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 категорией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Высшая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-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8,                  1кат-1ч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Высшая-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                            1кат-1ч,         2кат-1ч.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Высшая-8чел.</a:t>
                      </a:r>
                      <a:r>
                        <a:rPr lang="ru-RU" sz="1100" baseline="0" dirty="0" smtClean="0"/>
                        <a:t>                                         1кат-1ч.           2 кат-2ч.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445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КПК ПП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 чел- ВФП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81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Средний возраст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36,7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34,9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38,9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0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Средняя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зар.плата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47 321,31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25 862,79( по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нагрузке)</a:t>
                      </a:r>
                      <a:endParaRPr lang="ru-RU" sz="11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24</a:t>
                      </a:r>
                      <a:r>
                        <a:rPr lang="ru-RU" sz="1100" baseline="0" dirty="0" smtClean="0"/>
                        <a:t> 318 (по нагрузке)</a:t>
                      </a:r>
                    </a:p>
                    <a:p>
                      <a:r>
                        <a:rPr lang="ru-RU" sz="1100" baseline="0" dirty="0" smtClean="0"/>
                        <a:t>57 299 (нагрузка + </a:t>
                      </a:r>
                      <a:r>
                        <a:rPr lang="ru-RU" sz="1100" baseline="0" dirty="0" err="1" smtClean="0"/>
                        <a:t>ВКС+премии</a:t>
                      </a:r>
                      <a:r>
                        <a:rPr lang="ru-RU" sz="1100" baseline="0" dirty="0" smtClean="0"/>
                        <a:t>)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4512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Участие в конкурсах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респуб.конкурс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всерос.конкурсы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«Рейтинг СШОР, СШ»(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11м)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 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1.Р.К.«Рейтинг СШОР, СШ»                     ( 11м)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2.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Р.К.«Лучший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тренер года»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1 м-  Плотникова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Ю.В.   2 участника.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В.К.«Надежда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России» участие.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 1.Респ.К.«Рейтинг СШОР, СШ»                      ( 13м)</a:t>
                      </a:r>
                    </a:p>
                    <a:p>
                      <a:r>
                        <a:rPr lang="ru-RU" sz="1100" dirty="0" smtClean="0"/>
                        <a:t> 2. </a:t>
                      </a:r>
                      <a:r>
                        <a:rPr lang="ru-RU" sz="1100" dirty="0" err="1" smtClean="0"/>
                        <a:t>Респ.К.«Лучший</a:t>
                      </a:r>
                      <a:r>
                        <a:rPr lang="ru-RU" sz="1100" dirty="0" smtClean="0"/>
                        <a:t> тренер года» лауреат </a:t>
                      </a:r>
                      <a:r>
                        <a:rPr lang="ru-RU" sz="1100" dirty="0" err="1" smtClean="0"/>
                        <a:t>Чепик</a:t>
                      </a:r>
                      <a:r>
                        <a:rPr lang="ru-RU" sz="1100" dirty="0" smtClean="0"/>
                        <a:t> С.Ю.</a:t>
                      </a:r>
                    </a:p>
                    <a:p>
                      <a:r>
                        <a:rPr lang="ru-RU" sz="1100" dirty="0" smtClean="0"/>
                        <a:t>«Лучший спортсмен года – Дьякова С.</a:t>
                      </a:r>
                    </a:p>
                    <a:p>
                      <a:r>
                        <a:rPr lang="ru-RU" sz="1100" dirty="0" smtClean="0"/>
                        <a:t>3. </a:t>
                      </a:r>
                      <a:r>
                        <a:rPr lang="ru-RU" sz="1100" dirty="0" err="1" smtClean="0"/>
                        <a:t>Рег.этап</a:t>
                      </a:r>
                      <a:r>
                        <a:rPr lang="ru-RU" sz="1100" dirty="0" smtClean="0"/>
                        <a:t>. </a:t>
                      </a:r>
                      <a:r>
                        <a:rPr lang="ru-RU" sz="1100" dirty="0" err="1" smtClean="0"/>
                        <a:t>Всер</a:t>
                      </a:r>
                      <a:r>
                        <a:rPr lang="ru-RU" sz="1100" dirty="0" smtClean="0"/>
                        <a:t>. К. «Надежды России- лучшая</a:t>
                      </a:r>
                      <a:r>
                        <a:rPr lang="ru-RU" sz="1100" baseline="0" dirty="0" smtClean="0"/>
                        <a:t> школа» –( 6 м.)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4. </a:t>
                      </a:r>
                      <a:r>
                        <a:rPr lang="ru-RU" sz="1100" dirty="0" err="1" smtClean="0"/>
                        <a:t>Всер.К.«Надежды</a:t>
                      </a:r>
                      <a:r>
                        <a:rPr lang="ru-RU" sz="1100" dirty="0" smtClean="0"/>
                        <a:t> России» участие.</a:t>
                      </a:r>
                    </a:p>
                    <a:p>
                      <a:r>
                        <a:rPr lang="ru-RU" sz="1100" dirty="0" smtClean="0"/>
                        <a:t>5. </a:t>
                      </a:r>
                      <a:r>
                        <a:rPr lang="ru-RU" sz="1100" dirty="0" err="1" smtClean="0"/>
                        <a:t>Мун.к</a:t>
                      </a:r>
                      <a:r>
                        <a:rPr lang="ru-RU" sz="1100" dirty="0" smtClean="0"/>
                        <a:t>-</a:t>
                      </a:r>
                      <a:r>
                        <a:rPr lang="ru-RU" sz="1100" baseline="0" dirty="0" smtClean="0"/>
                        <a:t> «Лучший тренер – </a:t>
                      </a:r>
                      <a:r>
                        <a:rPr lang="ru-RU" sz="1100" baseline="0" dirty="0" err="1" smtClean="0"/>
                        <a:t>Чепик</a:t>
                      </a:r>
                      <a:r>
                        <a:rPr lang="ru-RU" sz="1100" baseline="0" dirty="0" smtClean="0"/>
                        <a:t> С.Ю.</a:t>
                      </a:r>
                    </a:p>
                    <a:p>
                      <a:r>
                        <a:rPr lang="ru-RU" sz="1100" baseline="0" dirty="0" smtClean="0"/>
                        <a:t>« Лучший спортсмен» – Дьякова С.</a:t>
                      </a:r>
                      <a:endParaRPr lang="ru-RU" sz="1100" dirty="0" smtClean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520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Судейская</a:t>
                      </a:r>
                      <a:r>
                        <a:rPr lang="ru-RU" sz="11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 кат-13 чел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 кат-11 чел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 кат-8 чел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78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Деятельность СШ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476867"/>
              </p:ext>
            </p:extLst>
          </p:nvPr>
        </p:nvGraphicFramePr>
        <p:xfrm>
          <a:off x="611560" y="627535"/>
          <a:ext cx="8229600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1861864"/>
                <a:gridCol w="2252936"/>
              </a:tblGrid>
              <a:tr h="373285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2020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100" dirty="0" smtClean="0"/>
                        <a:t>2021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2022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104514"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Ср.зароб.пл.сотр</a:t>
                      </a:r>
                      <a:r>
                        <a:rPr lang="ru-RU" sz="1100" dirty="0" smtClean="0"/>
                        <a:t>.</a:t>
                      </a:r>
                    </a:p>
                    <a:p>
                      <a:r>
                        <a:rPr lang="ru-RU" sz="1100" dirty="0" smtClean="0"/>
                        <a:t>(% от </a:t>
                      </a:r>
                      <a:r>
                        <a:rPr lang="ru-RU" sz="1100" dirty="0" err="1" smtClean="0"/>
                        <a:t>общ.фонда</a:t>
                      </a:r>
                      <a:r>
                        <a:rPr lang="ru-RU" sz="1100" dirty="0" smtClean="0"/>
                        <a:t> оплаты труда)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Рук-ль +</a:t>
                      </a:r>
                      <a:r>
                        <a:rPr lang="ru-RU" sz="1100" baseline="0" dirty="0" smtClean="0"/>
                        <a:t> тренер =</a:t>
                      </a:r>
                      <a:r>
                        <a:rPr lang="ru-RU" sz="1100" dirty="0" smtClean="0"/>
                        <a:t>58 950,12 АУП- 24 745,38  9 по </a:t>
                      </a:r>
                      <a:r>
                        <a:rPr lang="ru-RU" sz="1100" dirty="0" err="1" smtClean="0"/>
                        <a:t>шт.расп</a:t>
                      </a:r>
                      <a:r>
                        <a:rPr lang="ru-RU" sz="1100" dirty="0" smtClean="0"/>
                        <a:t>)</a:t>
                      </a:r>
                    </a:p>
                    <a:p>
                      <a:r>
                        <a:rPr lang="ru-RU" sz="1100" dirty="0" err="1" smtClean="0"/>
                        <a:t>Трен.состав</a:t>
                      </a:r>
                      <a:r>
                        <a:rPr lang="ru-RU" sz="1100" dirty="0" smtClean="0"/>
                        <a:t>-  26 198,54 (по нагрузки)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Рук-ль</a:t>
                      </a:r>
                      <a:r>
                        <a:rPr lang="ru-RU" sz="1100" baseline="0" dirty="0" smtClean="0"/>
                        <a:t> -30 000(оклад)</a:t>
                      </a:r>
                    </a:p>
                    <a:p>
                      <a:r>
                        <a:rPr lang="ru-RU" sz="1100" baseline="0" dirty="0" smtClean="0"/>
                        <a:t>+ тренер + ВКС= 75 625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АУП</a:t>
                      </a:r>
                      <a:r>
                        <a:rPr lang="ru-RU" sz="1100" baseline="0" dirty="0" smtClean="0"/>
                        <a:t> – 23 800(по </a:t>
                      </a:r>
                      <a:r>
                        <a:rPr lang="ru-RU" sz="1100" baseline="0" dirty="0" err="1" smtClean="0"/>
                        <a:t>шт.расп</a:t>
                      </a:r>
                      <a:r>
                        <a:rPr lang="ru-RU" sz="1100" baseline="0" dirty="0" smtClean="0"/>
                        <a:t>)</a:t>
                      </a:r>
                    </a:p>
                    <a:p>
                      <a:r>
                        <a:rPr lang="ru-RU" sz="1100" baseline="0" dirty="0" smtClean="0"/>
                        <a:t>+ </a:t>
                      </a:r>
                      <a:r>
                        <a:rPr lang="ru-RU" sz="1100" baseline="0" dirty="0" err="1" smtClean="0"/>
                        <a:t>трен.нагрузки</a:t>
                      </a:r>
                      <a:r>
                        <a:rPr lang="ru-RU" sz="1100" baseline="0" dirty="0" smtClean="0"/>
                        <a:t> =64 616</a:t>
                      </a:r>
                    </a:p>
                    <a:p>
                      <a:r>
                        <a:rPr lang="ru-RU" sz="1100" baseline="0" dirty="0" err="1" smtClean="0"/>
                        <a:t>Трен.состав</a:t>
                      </a:r>
                      <a:r>
                        <a:rPr lang="ru-RU" sz="1100" baseline="0" dirty="0" smtClean="0"/>
                        <a:t> – (нагрузки+ </a:t>
                      </a:r>
                      <a:r>
                        <a:rPr lang="ru-RU" sz="1100" baseline="0" dirty="0" err="1" smtClean="0"/>
                        <a:t>ВКС+премии</a:t>
                      </a:r>
                      <a:r>
                        <a:rPr lang="ru-RU" sz="1100" baseline="0" dirty="0" smtClean="0"/>
                        <a:t>)=57 299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29533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Осуществление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baseline="0" dirty="0" err="1" smtClean="0"/>
                        <a:t>деят-ти</a:t>
                      </a:r>
                      <a:r>
                        <a:rPr lang="ru-RU" sz="1100" baseline="0" dirty="0" smtClean="0"/>
                        <a:t> на базе др. </a:t>
                      </a:r>
                      <a:r>
                        <a:rPr lang="ru-RU" sz="1100" baseline="0" dirty="0" err="1" smtClean="0"/>
                        <a:t>спорт.объектов</a:t>
                      </a:r>
                      <a:r>
                        <a:rPr lang="ru-RU" sz="1100" baseline="0" dirty="0" smtClean="0"/>
                        <a:t>: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29533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КСК «Олимп»                              ул. </a:t>
                      </a:r>
                      <a:r>
                        <a:rPr lang="ru-RU" sz="1100" dirty="0" err="1" smtClean="0"/>
                        <a:t>Чистопольская</a:t>
                      </a:r>
                      <a:r>
                        <a:rPr lang="ru-RU" sz="1100" baseline="0" dirty="0" smtClean="0"/>
                        <a:t>, </a:t>
                      </a:r>
                      <a:r>
                        <a:rPr lang="ru-RU" sz="1100" baseline="0" dirty="0" smtClean="0"/>
                        <a:t>65а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оказания услуг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оказания услуг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оказания услуг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29533"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Пл.б</a:t>
                      </a:r>
                      <a:r>
                        <a:rPr lang="ru-RU" sz="1100" dirty="0" smtClean="0"/>
                        <a:t>. «Казаньоргсинтез»               </a:t>
                      </a:r>
                      <a:r>
                        <a:rPr lang="ru-RU" sz="1100" dirty="0" err="1" smtClean="0"/>
                        <a:t>пр.Х</a:t>
                      </a:r>
                      <a:r>
                        <a:rPr lang="ru-RU" sz="1100" dirty="0" smtClean="0"/>
                        <a:t>. Ямашева,7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Частично договор аренды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Частично договор аренды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Частично договор аренды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9827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СОК «</a:t>
                      </a:r>
                      <a:r>
                        <a:rPr lang="ru-RU" sz="1100" dirty="0" err="1" smtClean="0"/>
                        <a:t>Ватан</a:t>
                      </a:r>
                      <a:r>
                        <a:rPr lang="ru-RU" sz="1100" dirty="0" smtClean="0"/>
                        <a:t>» СШ «Волна»             ул. Бондаренко,2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 № 3/86 от 13.05.16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 № 3/96 от 20.09.2021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 № 3/96 от 20.09.2021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9827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ФСО «СШОР « Авиатор»              ул. О.</a:t>
                      </a:r>
                      <a:r>
                        <a:rPr lang="ru-RU" sz="1100" baseline="0" dirty="0" smtClean="0"/>
                        <a:t> Кошевого, 19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 № 3/85 от 13.05.16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 № 3/66 от 28.04.21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Договор </a:t>
                      </a:r>
                      <a:r>
                        <a:rPr lang="ru-RU" sz="1100" dirty="0" err="1" smtClean="0"/>
                        <a:t>безвозмезного</a:t>
                      </a:r>
                      <a:r>
                        <a:rPr lang="ru-RU" sz="1100" dirty="0" smtClean="0"/>
                        <a:t> пользования № 3/66 от 28.04.21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29533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Кол-во проверок и штрафов, нарушений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7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Данные АИС «Мой спорт»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46303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20254" r="2212" b="8033"/>
          <a:stretch/>
        </p:blipFill>
        <p:spPr bwMode="auto">
          <a:xfrm>
            <a:off x="467544" y="940540"/>
            <a:ext cx="8589609" cy="320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89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9502"/>
            <a:ext cx="7232072" cy="10801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Проблемы в подготовке спортивного резерва.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7586031"/>
              </p:ext>
            </p:extLst>
          </p:nvPr>
        </p:nvGraphicFramePr>
        <p:xfrm>
          <a:off x="457200" y="1707654"/>
          <a:ext cx="8229600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8205"/>
                <a:gridCol w="6791395"/>
              </a:tblGrid>
              <a:tr h="128693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Школы</a:t>
                      </a:r>
                      <a:endParaRPr lang="ru-RU" sz="1800" dirty="0"/>
                    </a:p>
                  </a:txBody>
                  <a:tcPr marL="95416" marR="95416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ПРОБЛЕМЫ</a:t>
                      </a:r>
                      <a:endParaRPr lang="ru-RU" sz="1800" dirty="0"/>
                    </a:p>
                  </a:txBody>
                  <a:tcPr marL="95416" marR="95416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37736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СШОР «ДЕЛЬТА»</a:t>
                      </a:r>
                      <a:endParaRPr lang="ru-RU" sz="1800" dirty="0"/>
                    </a:p>
                  </a:txBody>
                  <a:tcPr marL="95416" marR="9541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/>
                        <a:t> Нехватка</a:t>
                      </a:r>
                      <a:r>
                        <a:rPr lang="ru-RU" sz="1800" baseline="0" dirty="0" smtClean="0"/>
                        <a:t> финансирования для выездов на тренировочных сборы групп ТСС,ССМ,ВСМ.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aseline="0" dirty="0" smtClean="0"/>
                        <a:t> Удержание детей обученных плавать для дальнейшего тренировочного процесса.</a:t>
                      </a:r>
                      <a:endParaRPr lang="ru-RU" sz="1800" dirty="0"/>
                    </a:p>
                  </a:txBody>
                  <a:tcPr marL="95416" marR="95416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0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Задачи на 2023 год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55000" lnSpcReduction="20000"/>
          </a:bodyPr>
          <a:lstStyle/>
          <a:p>
            <a:pPr lvl="0"/>
            <a:r>
              <a:rPr lang="ru-RU" dirty="0" smtClean="0"/>
              <a:t>Укрепить позиции ведущих спортсменов в составе сборной России по плаванию.</a:t>
            </a:r>
          </a:p>
          <a:p>
            <a:pPr lvl="0"/>
            <a:r>
              <a:rPr lang="ru-RU" dirty="0" smtClean="0"/>
              <a:t>Взять на особый контроль ведущих спортсменов и выполнимость запланированных результатов.</a:t>
            </a:r>
          </a:p>
          <a:p>
            <a:pPr lvl="0"/>
            <a:r>
              <a:rPr lang="ru-RU" dirty="0" smtClean="0"/>
              <a:t>Нормализовать систему восстановительных процедур, для преодоления физических нагрузок.</a:t>
            </a:r>
          </a:p>
          <a:p>
            <a:pPr lvl="0"/>
            <a:r>
              <a:rPr lang="ru-RU" dirty="0" smtClean="0"/>
              <a:t>- отбор детей для систематических специализированных занятий из числа обученных и прошедших контрольные испытания детей 2016-17 г.р.</a:t>
            </a:r>
          </a:p>
          <a:p>
            <a:pPr lvl="0"/>
            <a:r>
              <a:rPr lang="ru-RU" dirty="0" smtClean="0"/>
              <a:t>обеспечить сохранность контингента в тренировочных группах не менее</a:t>
            </a:r>
          </a:p>
          <a:p>
            <a:r>
              <a:rPr lang="ru-RU" dirty="0" smtClean="0"/>
              <a:t>    70 % с обязательным медицинским освидетельствованием в физкультурно-спортивном диспансере.</a:t>
            </a:r>
          </a:p>
          <a:p>
            <a:pPr lvl="0"/>
            <a:r>
              <a:rPr lang="ru-RU" dirty="0" smtClean="0"/>
              <a:t>Регулярные проведения  родительских собраний.</a:t>
            </a:r>
          </a:p>
          <a:p>
            <a:pPr lvl="0"/>
            <a:r>
              <a:rPr lang="ru-RU" dirty="0" smtClean="0"/>
              <a:t>Привлечение к тренерской работе молодых специалистов.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9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-92546"/>
            <a:ext cx="8229600" cy="48351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Статистические </a:t>
            </a:r>
            <a:r>
              <a:rPr lang="ru-RU" sz="2400" b="1" dirty="0"/>
              <a:t>данные </a:t>
            </a:r>
            <a:endParaRPr lang="ru-RU" sz="2400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378406"/>
              </p:ext>
            </p:extLst>
          </p:nvPr>
        </p:nvGraphicFramePr>
        <p:xfrm>
          <a:off x="467544" y="374421"/>
          <a:ext cx="8533308" cy="47157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334"/>
                <a:gridCol w="4398760"/>
                <a:gridCol w="1033333"/>
                <a:gridCol w="1234553"/>
                <a:gridCol w="1333328"/>
              </a:tblGrid>
              <a:tr h="264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Информация по спортивным школам: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2022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70767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занимающихся (бюджет) – план/факт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529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занимающихся (</a:t>
                      </a:r>
                      <a:r>
                        <a:rPr lang="ru-RU" sz="1200" dirty="0" err="1">
                          <a:effectLst/>
                        </a:rPr>
                        <a:t>внебюджет</a:t>
                      </a:r>
                      <a:r>
                        <a:rPr lang="ru-RU" sz="12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видов спорта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тренеров (штатные)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тренеров (совмещение)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сборников РТ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23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сборников РФ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Развитие адаптивного спорта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отделений по адаптивным видам спорта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инструкторов по АФК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детей с ОВЗ, занимающихся в учреждении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ВСМ-1ч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89871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Объем финансового обеспечения на содержание учреждений спортивной подготовки по источникам: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федеральный бюджет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бюджет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116,2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722,4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региональный бюджет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250,1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142,3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smtClean="0"/>
                        <a:t>146,90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0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внебюджетные средства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00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58506"/>
              </p:ext>
            </p:extLst>
          </p:nvPr>
        </p:nvGraphicFramePr>
        <p:xfrm>
          <a:off x="467545" y="915567"/>
          <a:ext cx="8280920" cy="3312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560"/>
                <a:gridCol w="4268660"/>
                <a:gridCol w="906915"/>
                <a:gridCol w="1293893"/>
                <a:gridCol w="1293892"/>
              </a:tblGrid>
              <a:tr h="267130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Участие в соревнованиях и тренировочных сборах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2020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2021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2022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федеральный бюджет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региональный бюджет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бюджет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61,656,40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235,6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339,8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внебюджетные средства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04483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Материально-техническое обеспечение (в т.ч. экипировка, спортивное оборудование и инвентарь)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федеральный бюджет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региональный бюджет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250, 690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142,300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146,9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бюджет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116,2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722,4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748,2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13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внебюджетные средства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900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Среднемесячная заработная плата тренеров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47 321,31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25 862,79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23 752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7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Базовый оклад тренера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16 720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16720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50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913020"/>
              </p:ext>
            </p:extLst>
          </p:nvPr>
        </p:nvGraphicFramePr>
        <p:xfrm>
          <a:off x="467544" y="195485"/>
          <a:ext cx="8424937" cy="3144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6561"/>
                <a:gridCol w="4342897"/>
                <a:gridCol w="922688"/>
                <a:gridCol w="1316396"/>
                <a:gridCol w="1316395"/>
              </a:tblGrid>
              <a:tr h="280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спортивных мероприятий, проводимых в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35/21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31/24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27/24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2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участников спортивных мероприятий, проводимых в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226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72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видов спорта, по которым проводятся спортивные мероприятия, в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7274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зарегистрированных в АИС ГТО: сотрудников / занимающихся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0/</a:t>
                      </a:r>
                      <a:r>
                        <a:rPr lang="ru-RU" sz="1200" dirty="0" smtClean="0">
                          <a:effectLst/>
                        </a:rPr>
                        <a:t>109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0/115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72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выполнивших нормативы ГТО: сотрудников / занимающихся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0/109 </a:t>
                      </a: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0/111</a:t>
                      </a:r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72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значков ГТО: золото, серебро, бронза - сотрудники / занимающиеся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9/1/4-</a:t>
                      </a:r>
                      <a:r>
                        <a:rPr lang="ru-RU" sz="1200" baseline="0" dirty="0" smtClean="0">
                          <a:effectLst/>
                        </a:rPr>
                        <a:t> спортсмены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9/4/4-</a:t>
                      </a:r>
                      <a:r>
                        <a:rPr lang="ru-RU" sz="1100" baseline="0" dirty="0" smtClean="0">
                          <a:effectLst/>
                        </a:rPr>
                        <a:t> спортсмены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sz="1100" dirty="0"/>
                    </a:p>
                  </a:txBody>
                  <a:tcPr marL="17783" marR="17783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3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9" y="0"/>
            <a:ext cx="9139587" cy="514598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" t="20059" r="21086" b="34062"/>
          <a:stretch/>
        </p:blipFill>
        <p:spPr bwMode="auto">
          <a:xfrm>
            <a:off x="0" y="0"/>
            <a:ext cx="9154018" cy="47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Год национальных культур и традиций» 2023, Буинский район — дата и место  проведения, программа мероприятия.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3" t="9848" r="21038" b="9765"/>
          <a:stretch/>
        </p:blipFill>
        <p:spPr bwMode="auto">
          <a:xfrm>
            <a:off x="6156176" y="553983"/>
            <a:ext cx="955514" cy="65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4270" y="587203"/>
            <a:ext cx="579065" cy="72008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9982" y="600921"/>
            <a:ext cx="1005544" cy="534759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1421" y="874224"/>
            <a:ext cx="9180512" cy="3372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Благодарю за внимание! </a:t>
            </a:r>
            <a:b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/>
            </a:r>
            <a:b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ru-RU" sz="4600" b="1" dirty="0" err="1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Игътибарыгыз</a:t>
            </a:r>
            <a: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ru-RU" sz="4600" b="1" dirty="0" err="1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өчен</a:t>
            </a:r>
            <a: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ru-RU" sz="4600" b="1" dirty="0" err="1" smtClean="0">
                <a:solidFill>
                  <a:srgbClr val="00878B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р</a:t>
            </a:r>
            <a:r>
              <a:rPr lang="ru-RU" sz="4600" b="1" dirty="0" err="1" smtClean="0">
                <a:solidFill>
                  <a:srgbClr val="00878B"/>
                </a:solidFill>
                <a:latin typeface="Century Gothic" panose="020B0502020202020204" pitchFamily="34" charset="0"/>
                <a:ea typeface="Cambria"/>
                <a:cs typeface="Calibri" panose="020F0502020204030204" pitchFamily="34" charset="0"/>
              </a:rPr>
              <a:t>әхмәт</a:t>
            </a:r>
            <a:r>
              <a:rPr lang="ru-RU" sz="4600" b="1" dirty="0" smtClean="0">
                <a:solidFill>
                  <a:srgbClr val="00878B"/>
                </a:solidFill>
                <a:latin typeface="Century Gothic" panose="020B0502020202020204" pitchFamily="34" charset="0"/>
                <a:ea typeface="Cambria"/>
                <a:cs typeface="Calibri" panose="020F0502020204030204" pitchFamily="34" charset="0"/>
              </a:rPr>
              <a:t>!</a:t>
            </a:r>
            <a:endParaRPr lang="ru-RU" sz="4600" b="1" dirty="0">
              <a:solidFill>
                <a:srgbClr val="00878B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Информация по МБУ «</a:t>
            </a:r>
            <a:r>
              <a:rPr lang="ru-RU" sz="3100" b="1" dirty="0" err="1" smtClean="0"/>
              <a:t>СШОР»Дельта»г</a:t>
            </a:r>
            <a:r>
              <a:rPr lang="ru-RU" sz="3100" b="1" dirty="0" smtClean="0"/>
              <a:t>. Казань        за 2022 год.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560" y="1131590"/>
            <a:ext cx="8168856" cy="3672408"/>
          </a:xfr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Полное наименование: </a:t>
            </a:r>
            <a:r>
              <a:rPr lang="ru-RU" sz="1100" b="1" dirty="0" smtClean="0"/>
              <a:t>Муниципальное бюджетное учреждение « Спортивная школа олимпийского резерва по плаванию          « Дельта» </a:t>
            </a:r>
            <a:r>
              <a:rPr lang="ru-RU" sz="1100" dirty="0" smtClean="0"/>
              <a:t>г. Казань.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1973 г.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Юридический адрес: 420080, РТ, г. Казань, пр. </a:t>
            </a:r>
            <a:r>
              <a:rPr lang="ru-RU" sz="1100" dirty="0" err="1" smtClean="0"/>
              <a:t>Х.Ямашева</a:t>
            </a:r>
            <a:r>
              <a:rPr lang="ru-RU" sz="1100" dirty="0" smtClean="0"/>
              <a:t>, 7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Фактический адрес: г. Казань, ул. Бондаренко,2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Общее количество сотрудников: 14 чел.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Общий объем финансирования  за 2022 год(бюджет) –</a:t>
            </a:r>
            <a:r>
              <a:rPr lang="ru-RU" sz="1100" dirty="0" err="1" smtClean="0"/>
              <a:t>руб</a:t>
            </a:r>
            <a:endParaRPr lang="ru-RU" sz="1100" dirty="0" smtClean="0"/>
          </a:p>
          <a:p>
            <a:pPr>
              <a:buFont typeface="Wingdings" pitchFamily="2" charset="2"/>
              <a:buChar char="v"/>
            </a:pPr>
            <a:r>
              <a:rPr lang="ru-RU" sz="1100" b="1" dirty="0" smtClean="0"/>
              <a:t>Кол-во наград за 2022 :  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1. </a:t>
            </a:r>
            <a:r>
              <a:rPr lang="ru-RU" sz="1100" u="sng" dirty="0"/>
              <a:t>З</a:t>
            </a:r>
            <a:r>
              <a:rPr lang="ru-RU" sz="1100" u="sng" dirty="0" smtClean="0"/>
              <a:t>вание «Заслуженный работник физической культуры Республики Татарстан» </a:t>
            </a:r>
            <a:r>
              <a:rPr lang="ru-RU" sz="1100" dirty="0" smtClean="0"/>
              <a:t>– </a:t>
            </a:r>
            <a:r>
              <a:rPr lang="ru-RU" sz="1100" b="1" dirty="0" err="1" smtClean="0"/>
              <a:t>Чепик</a:t>
            </a:r>
            <a:r>
              <a:rPr lang="ru-RU" sz="1100" b="1" dirty="0" smtClean="0"/>
              <a:t> Светлана </a:t>
            </a:r>
            <a:r>
              <a:rPr lang="ru-RU" sz="1100" b="1" dirty="0"/>
              <a:t>Ю</a:t>
            </a:r>
            <a:r>
              <a:rPr lang="ru-RU" sz="1100" b="1" dirty="0" smtClean="0"/>
              <a:t>рьевна,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                                                                                                                                                            </a:t>
            </a:r>
            <a:r>
              <a:rPr lang="ru-RU" sz="1100" b="1" dirty="0" err="1" smtClean="0"/>
              <a:t>Гарнышева</a:t>
            </a:r>
            <a:r>
              <a:rPr lang="ru-RU" sz="1100" b="1" dirty="0" smtClean="0"/>
              <a:t> Эльвира </a:t>
            </a:r>
            <a:r>
              <a:rPr lang="ru-RU" sz="1100" b="1" dirty="0" err="1" smtClean="0"/>
              <a:t>Ильдусовна</a:t>
            </a:r>
            <a:r>
              <a:rPr lang="ru-RU" sz="1100" b="1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2. </a:t>
            </a:r>
            <a:r>
              <a:rPr lang="ru-RU" sz="1100" u="sng" dirty="0" smtClean="0"/>
              <a:t>Знаком </a:t>
            </a:r>
            <a:r>
              <a:rPr lang="ru-RU" sz="1100" u="sng" dirty="0"/>
              <a:t>«За заслуги в развитии физической культуры и спорта Республики Татарстан</a:t>
            </a:r>
            <a:r>
              <a:rPr lang="ru-RU" sz="1100" u="sng" dirty="0" smtClean="0"/>
              <a:t>» </a:t>
            </a:r>
            <a:r>
              <a:rPr lang="ru-RU" sz="1100" u="sng" dirty="0"/>
              <a:t>-</a:t>
            </a:r>
            <a:r>
              <a:rPr lang="ru-RU" sz="1100" b="1" u="sng" dirty="0" smtClean="0"/>
              <a:t>    Гарипова Гульнара </a:t>
            </a:r>
            <a:r>
              <a:rPr lang="ru-RU" sz="1100" b="1" u="sng" dirty="0" err="1" smtClean="0"/>
              <a:t>Раисовна</a:t>
            </a:r>
            <a:r>
              <a:rPr lang="ru-RU" sz="1100" u="sng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3. </a:t>
            </a:r>
            <a:r>
              <a:rPr lang="ru-RU" sz="1100" u="sng" dirty="0" smtClean="0"/>
              <a:t>Почетная грамота Министерства спорта – </a:t>
            </a:r>
            <a:r>
              <a:rPr lang="ru-RU" sz="1100" b="1" u="sng" dirty="0" smtClean="0"/>
              <a:t>Султанова Инна Александровна     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4. «Спортсмен года РТ- 2022»</a:t>
            </a:r>
            <a:r>
              <a:rPr lang="ru-RU" sz="1100" b="1" u="sng" dirty="0" smtClean="0"/>
              <a:t>    - Дьякова Софья – МС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5. «Спортсмен года</a:t>
            </a:r>
            <a:r>
              <a:rPr lang="ru-RU" sz="1100" b="1" u="sng" dirty="0" smtClean="0"/>
              <a:t> </a:t>
            </a:r>
            <a:r>
              <a:rPr lang="ru-RU" sz="1100" dirty="0" smtClean="0"/>
              <a:t>г. Казани -2022» – </a:t>
            </a:r>
            <a:r>
              <a:rPr lang="ru-RU" sz="1100" b="1" dirty="0" smtClean="0"/>
              <a:t>Дьякова Софья- МС </a:t>
            </a:r>
          </a:p>
          <a:p>
            <a:pPr>
              <a:buFont typeface="Wingdings" pitchFamily="2" charset="2"/>
              <a:buChar char="v"/>
            </a:pPr>
            <a:r>
              <a:rPr lang="ru-RU" sz="1100" dirty="0" smtClean="0"/>
              <a:t>6. «Тренер года г. Казани – 2022» - </a:t>
            </a:r>
            <a:r>
              <a:rPr lang="ru-RU" sz="1100" b="1" dirty="0" err="1" smtClean="0"/>
              <a:t>Чепик</a:t>
            </a:r>
            <a:r>
              <a:rPr lang="ru-RU" sz="1100" b="1" dirty="0" smtClean="0"/>
              <a:t> Светлана Юрьевна.                                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Совмещение должностей:  </a:t>
            </a:r>
            <a:r>
              <a:rPr lang="ru-RU" sz="1100" dirty="0" err="1" smtClean="0"/>
              <a:t>Чепик</a:t>
            </a:r>
            <a:r>
              <a:rPr lang="ru-RU" sz="1100" dirty="0" smtClean="0"/>
              <a:t> С.Ю.-Директор</a:t>
            </a:r>
            <a:r>
              <a:rPr lang="ru-RU" sz="1100" dirty="0"/>
              <a:t> </a:t>
            </a:r>
            <a:r>
              <a:rPr lang="ru-RU" sz="1100" dirty="0" smtClean="0"/>
              <a:t>(по совместительству тренер)</a:t>
            </a:r>
          </a:p>
          <a:p>
            <a:pPr marL="0" lvl="0" indent="0">
              <a:buNone/>
            </a:pPr>
            <a:r>
              <a:rPr lang="ru-RU" sz="1100" dirty="0"/>
              <a:t> </a:t>
            </a:r>
            <a:r>
              <a:rPr lang="ru-RU" sz="1100" dirty="0" smtClean="0"/>
              <a:t>                                                              </a:t>
            </a:r>
            <a:r>
              <a:rPr lang="ru-RU" sz="1100" dirty="0" err="1" smtClean="0"/>
              <a:t>Хамитова</a:t>
            </a:r>
            <a:r>
              <a:rPr lang="ru-RU" sz="1100" dirty="0" smtClean="0"/>
              <a:t> О.В.- </a:t>
            </a:r>
            <a:r>
              <a:rPr lang="ru-RU" sz="1100" dirty="0" err="1" smtClean="0"/>
              <a:t>зам.директора</a:t>
            </a:r>
            <a:r>
              <a:rPr lang="ru-RU" sz="1100" dirty="0" smtClean="0"/>
              <a:t> ( по совместительству тренер)</a:t>
            </a:r>
          </a:p>
          <a:p>
            <a:pPr lvl="0">
              <a:buFont typeface="Wingdings" pitchFamily="2" charset="2"/>
              <a:buChar char="v"/>
            </a:pPr>
            <a:r>
              <a:rPr lang="ru-RU" sz="1100" dirty="0" smtClean="0"/>
              <a:t>СШ внебюджетную деятельность не ведет.</a:t>
            </a:r>
            <a:endParaRPr lang="ru-RU" sz="1100" dirty="0"/>
          </a:p>
        </p:txBody>
      </p:sp>
      <p:pic>
        <p:nvPicPr>
          <p:cNvPr id="6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84311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8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5" r="22902" b="55494"/>
          <a:stretch/>
        </p:blipFill>
        <p:spPr bwMode="auto">
          <a:xfrm rot="5400000">
            <a:off x="-2311510" y="2304718"/>
            <a:ext cx="5150287" cy="52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4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3" y="2384309"/>
            <a:ext cx="5143502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Количество занимающихся: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857668"/>
              </p:ext>
            </p:extLst>
          </p:nvPr>
        </p:nvGraphicFramePr>
        <p:xfrm>
          <a:off x="1187624" y="1131590"/>
          <a:ext cx="6687913" cy="3819365"/>
        </p:xfrm>
        <a:graphic>
          <a:graphicData uri="http://schemas.openxmlformats.org/drawingml/2006/table">
            <a:tbl>
              <a:tblPr firstRow="1" firstCol="1" lastRow="1">
                <a:tableStyleId>{5C22544A-7EE6-4342-B048-85BDC9FD1C3A}</a:tableStyleId>
              </a:tblPr>
              <a:tblGrid>
                <a:gridCol w="1609636"/>
                <a:gridCol w="1558716"/>
                <a:gridCol w="1881377"/>
                <a:gridCol w="1638184"/>
              </a:tblGrid>
              <a:tr h="2257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группы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                         « СШОР</a:t>
                      </a:r>
                      <a:r>
                        <a:rPr lang="ru-RU" sz="1800" baseline="0" dirty="0" smtClean="0"/>
                        <a:t> «</a:t>
                      </a:r>
                      <a:r>
                        <a:rPr lang="ru-RU" sz="1800" dirty="0" smtClean="0"/>
                        <a:t>Дельта»»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3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2020-21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2021-22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2022-23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943">
                <a:tc>
                  <a:txBody>
                    <a:bodyPr/>
                    <a:lstStyle/>
                    <a:p>
                      <a:r>
                        <a:rPr lang="ru-RU" dirty="0" smtClean="0"/>
                        <a:t>СО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10/150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29,4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11/165          32,8%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9/140                       26,4%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827">
                <a:tc>
                  <a:txBody>
                    <a:bodyPr/>
                    <a:lstStyle/>
                    <a:p>
                      <a:r>
                        <a:rPr lang="ru-RU" dirty="0" smtClean="0"/>
                        <a:t>НП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17/255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50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14/210           39,9%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16/251                     47,4%  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80">
                <a:tc>
                  <a:txBody>
                    <a:bodyPr/>
                    <a:lstStyle/>
                    <a:p>
                      <a:r>
                        <a:rPr lang="ru-RU" dirty="0" smtClean="0"/>
                        <a:t>ТСС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6/88 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17,2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11/142          26,9%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9/123                       23,2%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80">
                <a:tc>
                  <a:txBody>
                    <a:bodyPr/>
                    <a:lstStyle/>
                    <a:p>
                      <a:r>
                        <a:rPr lang="ru-RU" dirty="0" smtClean="0"/>
                        <a:t>ССМ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2/10   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1,9%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1/7                  1,3%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2/13                         2,4%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385">
                <a:tc>
                  <a:txBody>
                    <a:bodyPr/>
                    <a:lstStyle/>
                    <a:p>
                      <a:r>
                        <a:rPr lang="ru-RU" dirty="0" smtClean="0"/>
                        <a:t>ВСМ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2/7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                   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1,3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1/2                 0,38%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1/2</a:t>
                      </a:r>
                      <a:r>
                        <a:rPr lang="ru-RU" sz="1100" baseline="0" dirty="0" smtClean="0"/>
                        <a:t>                            0,37%</a:t>
                      </a:r>
                      <a:r>
                        <a:rPr lang="ru-RU" sz="1100" dirty="0" smtClean="0"/>
                        <a:t>                            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385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510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526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529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39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100" dirty="0" smtClean="0"/>
              <a:t>Количество присвоенных разрядов за 2022: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115616" y="1275605"/>
            <a:ext cx="7056784" cy="316835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2" y="2384308"/>
            <a:ext cx="5143500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64454"/>
              </p:ext>
            </p:extLst>
          </p:nvPr>
        </p:nvGraphicFramePr>
        <p:xfrm>
          <a:off x="1043608" y="771550"/>
          <a:ext cx="7200800" cy="4170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2421"/>
                <a:gridCol w="1283987"/>
                <a:gridCol w="1471676"/>
                <a:gridCol w="1472716"/>
              </a:tblGrid>
              <a:tr h="430313"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группы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+mn-lt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513" indent="-730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2022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0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 Спорта Международного 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Класса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275" indent="-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513" indent="-730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0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Спорта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984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937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0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Кандидат в Мастера  Спорта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984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0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 спортивный 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984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06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031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Массовые</a:t>
                      </a:r>
                      <a:r>
                        <a:rPr lang="ru-RU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04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06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222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227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15827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Кол-во разрядов</a:t>
                      </a: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Доля </a:t>
                      </a:r>
                      <a:r>
                        <a:rPr lang="ru-RU" sz="1200" dirty="0">
                          <a:latin typeface="Calibri"/>
                          <a:ea typeface="Times New Roman"/>
                          <a:cs typeface="Times New Roman"/>
                        </a:rPr>
                        <a:t>к кол-ву занимающихся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-349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300/ </a:t>
                      </a: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</a:t>
                      </a:r>
                    </a:p>
                    <a:p>
                      <a:pPr marL="87313" indent="-349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</a:p>
                    <a:p>
                      <a:pPr marL="87313" indent="-349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58,8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254/       </a:t>
                      </a:r>
                    </a:p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</a:p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48,2%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FF0000"/>
                          </a:solidFill>
                        </a:rPr>
                        <a:t>253/    </a:t>
                      </a:r>
                    </a:p>
                    <a:p>
                      <a:pPr algn="ctr"/>
                      <a:endParaRPr lang="ru-RU" sz="11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FF0000"/>
                          </a:solidFill>
                        </a:rPr>
                        <a:t>   47,6%</a:t>
                      </a:r>
                      <a:endParaRPr lang="ru-RU" sz="11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96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Члены сборных команд: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282841"/>
              </p:ext>
            </p:extLst>
          </p:nvPr>
        </p:nvGraphicFramePr>
        <p:xfrm>
          <a:off x="1475656" y="987574"/>
          <a:ext cx="6336703" cy="3020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1272141"/>
                <a:gridCol w="1056117"/>
                <a:gridCol w="1056117"/>
              </a:tblGrid>
              <a:tr h="623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Сборная команда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1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2022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171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23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533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Calibri"/>
                          <a:ea typeface="Times New Roman"/>
                          <a:cs typeface="Times New Roman"/>
                        </a:rPr>
                        <a:t>РФ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49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СШ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4,7%  </a:t>
                      </a:r>
                      <a:r>
                        <a:rPr lang="ru-RU" sz="1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4,7%/</a:t>
                      </a:r>
                      <a:endParaRPr lang="ru-RU" sz="1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4,3%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615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Всего % из числа членов сборной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17,1%</a:t>
                      </a:r>
                    </a:p>
                    <a:p>
                      <a:pPr algn="ctr"/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13,8%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24,2%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28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                                             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91895" indent="-11918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(111 ч)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68400" marR="0" indent="-11684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( 159ч)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68400" marR="0" indent="-11684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( 95ч) 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4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Результативность: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0187"/>
              </p:ext>
            </p:extLst>
          </p:nvPr>
        </p:nvGraphicFramePr>
        <p:xfrm>
          <a:off x="467544" y="1131590"/>
          <a:ext cx="8007242" cy="2660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233"/>
                <a:gridCol w="532833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  <a:gridCol w="409886"/>
              </a:tblGrid>
              <a:tr h="90818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Чемпионат и Первенство ПФО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Первенство </a:t>
                      </a:r>
                      <a:r>
                        <a:rPr lang="ru-RU" sz="1400" dirty="0"/>
                        <a:t>РФ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Чемпионат </a:t>
                      </a:r>
                      <a:r>
                        <a:rPr lang="ru-RU" sz="1400" dirty="0"/>
                        <a:t>РФ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МЕЖДУНР.      Сор-</a:t>
                      </a:r>
                      <a:r>
                        <a:rPr lang="ru-RU" sz="1400" dirty="0" err="1" smtClean="0">
                          <a:latin typeface="Calibri"/>
                          <a:ea typeface="Times New Roman"/>
                          <a:cs typeface="Times New Roman"/>
                        </a:rPr>
                        <a:t>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51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Calibri"/>
                          <a:ea typeface="Times New Roman"/>
                          <a:cs typeface="Times New Roman"/>
                        </a:rPr>
                        <a:t>Школы/места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года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1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1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6"/>
                          </a:solidFill>
                        </a:rPr>
                        <a:t>участие</a:t>
                      </a:r>
                      <a:endParaRPr lang="ru-RU" sz="1100" b="1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1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4"/>
                          </a:solidFill>
                        </a:rPr>
                        <a:t>3 место</a:t>
                      </a:r>
                      <a:endParaRPr lang="ru-RU" sz="11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6"/>
                          </a:solidFill>
                        </a:rPr>
                        <a:t>участие</a:t>
                      </a:r>
                      <a:endParaRPr lang="ru-RU" sz="1100" b="1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1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1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6"/>
                          </a:solidFill>
                        </a:rPr>
                        <a:t>участие</a:t>
                      </a:r>
                      <a:endParaRPr lang="ru-RU" sz="1100" b="1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1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1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6"/>
                          </a:solidFill>
                        </a:rPr>
                        <a:t>участие</a:t>
                      </a:r>
                      <a:endParaRPr lang="ru-RU" sz="1100" b="1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9802"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</a:rPr>
                        <a:t>СШОР «ДЕЛЬТА»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2020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indent="-63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889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24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17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50006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413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8995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2021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indent="-63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889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100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24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100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17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50006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413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accent6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solidFill>
                          <a:schemeClr val="accent6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865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2022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4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6"/>
                          </a:solidFill>
                        </a:rPr>
                        <a:t>33</a:t>
                      </a:r>
                      <a:endParaRPr lang="ru-RU" sz="1100" dirty="0">
                        <a:solidFill>
                          <a:schemeClr val="accent6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4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6"/>
                          </a:solidFill>
                        </a:rPr>
                        <a:t>49</a:t>
                      </a:r>
                      <a:endParaRPr lang="ru-RU" sz="1100" dirty="0">
                        <a:solidFill>
                          <a:schemeClr val="accent6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4"/>
                          </a:solidFill>
                        </a:rPr>
                        <a:t>2</a:t>
                      </a:r>
                      <a:endParaRPr lang="ru-RU" sz="11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6"/>
                          </a:solidFill>
                        </a:rPr>
                        <a:t>39</a:t>
                      </a:r>
                      <a:endParaRPr lang="ru-RU" sz="1100" dirty="0">
                        <a:solidFill>
                          <a:schemeClr val="accent6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1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4"/>
                          </a:solidFill>
                        </a:rPr>
                        <a:t>7</a:t>
                      </a:r>
                      <a:endParaRPr lang="ru-RU" sz="11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accent6"/>
                          </a:solidFill>
                        </a:rPr>
                        <a:t>18</a:t>
                      </a:r>
                      <a:endParaRPr lang="ru-RU" sz="1100" dirty="0">
                        <a:solidFill>
                          <a:schemeClr val="accent6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2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Организация  и проведение спортивно-массовых мероприятий: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88803"/>
              </p:ext>
            </p:extLst>
          </p:nvPr>
        </p:nvGraphicFramePr>
        <p:xfrm>
          <a:off x="899592" y="966109"/>
          <a:ext cx="7128792" cy="328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1541910"/>
                <a:gridCol w="1239790"/>
                <a:gridCol w="1394764"/>
              </a:tblGrid>
              <a:tr h="2430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9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2022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319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Общее кол-во мер-ий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27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61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Выполнение КП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                        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60%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24                               77,4%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24                                     88%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077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05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КП  </a:t>
                      </a:r>
                      <a:r>
                        <a:rPr lang="ru-RU" sz="1050" dirty="0" err="1">
                          <a:latin typeface="Calibri"/>
                          <a:ea typeface="Times New Roman"/>
                          <a:cs typeface="Times New Roman"/>
                        </a:rPr>
                        <a:t>Спортком-та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769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В каком качестве участвовали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9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050" dirty="0" err="1" smtClean="0">
                          <a:latin typeface="Calibri"/>
                          <a:ea typeface="Times New Roman"/>
                          <a:cs typeface="Times New Roman"/>
                        </a:rPr>
                        <a:t>внутриш-ных</a:t>
                      </a: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10/6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319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Calibri"/>
                          <a:ea typeface="Times New Roman"/>
                          <a:cs typeface="Times New Roman"/>
                        </a:rPr>
                        <a:t>Кол-во суд. курсов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852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Times New Roman"/>
                          <a:cs typeface="Times New Roman"/>
                        </a:rPr>
                        <a:t>Работа с инвалидами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Королева МСМК</a:t>
                      </a:r>
                      <a:endParaRPr lang="ru-RU" sz="105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222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Calibri"/>
                          <a:ea typeface="Times New Roman"/>
                          <a:cs typeface="Times New Roman"/>
                        </a:rPr>
                        <a:t>Выполнение нормативов ГТО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Сотрудники – о чел.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Спортсмены-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109 чел./21,3%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Золото-9, серебро-1,бронза-4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6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Командирование: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706328"/>
              </p:ext>
            </p:extLst>
          </p:nvPr>
        </p:nvGraphicFramePr>
        <p:xfrm>
          <a:off x="467544" y="915566"/>
          <a:ext cx="8229600" cy="2372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685800"/>
                <a:gridCol w="685800"/>
                <a:gridCol w="685800"/>
                <a:gridCol w="685800"/>
                <a:gridCol w="685800"/>
                <a:gridCol w="850304"/>
                <a:gridCol w="630965"/>
                <a:gridCol w="630966"/>
                <a:gridCol w="630965"/>
              </a:tblGrid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ИСТОЧНИКИ ФИНАНСИРОВАНИЯ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Кол-во выездов</a:t>
                      </a:r>
                    </a:p>
                  </a:txBody>
                  <a:tcPr marL="71562" marR="7156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</a:p>
                  </a:txBody>
                  <a:tcPr marL="71562" marR="7156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Calibri"/>
                          <a:ea typeface="Times New Roman"/>
                          <a:cs typeface="Times New Roman"/>
                        </a:rPr>
                        <a:t>внебюджет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0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                 2022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                      2022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               2022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«Дельта»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smtClean="0"/>
                        <a:t>5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61,656,40</a:t>
                      </a: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198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798,0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336,77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461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МС РТ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83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Обеспечение инвентарем: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05140"/>
              </p:ext>
            </p:extLst>
          </p:nvPr>
        </p:nvGraphicFramePr>
        <p:xfrm>
          <a:off x="1907704" y="885990"/>
          <a:ext cx="5544616" cy="2621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154"/>
                <a:gridCol w="1386154"/>
                <a:gridCol w="2772308"/>
              </a:tblGrid>
              <a:tr h="131093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71562" marR="7156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71562" marR="7156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36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250, 690 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рег.бюджет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6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142,300 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–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рег.бюджет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6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2022</a:t>
                      </a:r>
                      <a:endParaRPr lang="ru-RU" sz="1100" dirty="0"/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146,90 – 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</a:rPr>
                        <a:t>рег.буджет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36,00-  </a:t>
                      </a:r>
                      <a:r>
                        <a:rPr lang="ru-RU" sz="1100" dirty="0" err="1" smtClean="0">
                          <a:solidFill>
                            <a:srgbClr val="FF0000"/>
                          </a:solidFill>
                        </a:rPr>
                        <a:t>муниц.бюджет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ru-RU" sz="1100" dirty="0">
                        <a:solidFill>
                          <a:srgbClr val="FF0000"/>
                        </a:solidFill>
                      </a:endParaRPr>
                    </a:p>
                  </a:txBody>
                  <a:tcPr marL="71562" marR="71562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384314" y="2384308"/>
            <a:ext cx="5143503" cy="37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08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13814</TotalTime>
  <Words>1457</Words>
  <Application>Microsoft Office PowerPoint</Application>
  <PresentationFormat>Экран (16:9)</PresentationFormat>
  <Paragraphs>529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ОТЧЕТ  МБУ «СШОР «Дельта» за 2022г.</vt:lpstr>
      <vt:lpstr>  Информация по МБУ «СШОР»Дельта»г. Казань        за 2022 год.  </vt:lpstr>
      <vt:lpstr>Количество занимающихся:</vt:lpstr>
      <vt:lpstr>Количество присвоенных разрядов за 2022: </vt:lpstr>
      <vt:lpstr>Члены сборных команд: </vt:lpstr>
      <vt:lpstr>Результативность: </vt:lpstr>
      <vt:lpstr>  Организация  и проведение спортивно-массовых мероприятий:  </vt:lpstr>
      <vt:lpstr>  Командирование:  </vt:lpstr>
      <vt:lpstr> Обеспечение инвентарем:  </vt:lpstr>
      <vt:lpstr> Организация летнего отдыха:</vt:lpstr>
      <vt:lpstr>Тренерский состав: </vt:lpstr>
      <vt:lpstr>  Деятельность СШ  </vt:lpstr>
      <vt:lpstr>  Данные АИС «Мой спорт»  </vt:lpstr>
      <vt:lpstr>Проблемы в подготовке спортивного резерва. </vt:lpstr>
      <vt:lpstr>  Задачи на 2023 год:  </vt:lpstr>
      <vt:lpstr>Статистические данные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спортивных мероприятиях  в летний период</dc:title>
  <dc:creator>User</dc:creator>
  <cp:lastModifiedBy>User</cp:lastModifiedBy>
  <cp:revision>497</cp:revision>
  <cp:lastPrinted>2022-02-24T06:07:01Z</cp:lastPrinted>
  <dcterms:created xsi:type="dcterms:W3CDTF">2021-05-22T11:10:13Z</dcterms:created>
  <dcterms:modified xsi:type="dcterms:W3CDTF">2023-04-03T12:17:07Z</dcterms:modified>
</cp:coreProperties>
</file>